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323" r:id="rId5"/>
    <p:sldId id="322" r:id="rId6"/>
    <p:sldId id="321" r:id="rId7"/>
    <p:sldId id="320" r:id="rId8"/>
    <p:sldId id="319" r:id="rId9"/>
    <p:sldId id="318" r:id="rId10"/>
    <p:sldId id="317" r:id="rId11"/>
    <p:sldId id="316" r:id="rId12"/>
    <p:sldId id="324" r:id="rId13"/>
    <p:sldId id="325" r:id="rId14"/>
    <p:sldId id="326" r:id="rId15"/>
    <p:sldId id="327" r:id="rId16"/>
    <p:sldId id="328" r:id="rId17"/>
    <p:sldId id="331" r:id="rId18"/>
    <p:sldId id="332" r:id="rId19"/>
    <p:sldId id="333" r:id="rId20"/>
    <p:sldId id="334" r:id="rId21"/>
    <p:sldId id="313" r:id="rId22"/>
    <p:sldId id="335" r:id="rId23"/>
    <p:sldId id="25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0136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9540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7380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780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4880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4119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7008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482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400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111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4951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8AAFD-49AE-4C53-B1BF-E23CE7C389AB}" type="datetimeFigureOut">
              <a:rPr lang="es-MX" smtClean="0"/>
              <a:t>22/10/2026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C716F-4AE4-4A5F-B55E-FB50D64DA50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8904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3938F-361B-4F14-98EA-F418A2E944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3978479" cy="1327222"/>
          </a:xfrm>
        </p:spPr>
        <p:txBody>
          <a:bodyPr>
            <a:normAutofit/>
          </a:bodyPr>
          <a:lstStyle/>
          <a:p>
            <a:endParaRPr lang="es-MX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B643C65-84D2-4B9D-98EE-112EB5942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54493FB2-3CE7-48FE-9EEE-9CFB2C28561E}"/>
              </a:ext>
            </a:extLst>
          </p:cNvPr>
          <p:cNvSpPr txBox="1">
            <a:spLocks/>
          </p:cNvSpPr>
          <p:nvPr/>
        </p:nvSpPr>
        <p:spPr>
          <a:xfrm>
            <a:off x="133519" y="1854007"/>
            <a:ext cx="4734828" cy="229938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Contraloría Social para el Programa Presupuestario S247 denominado Programa para el Desarrollo Profesional Docente (PRODEP)</a:t>
            </a: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13C9A2E-63F4-45E7-8157-7D815CBDFBE1}"/>
              </a:ext>
            </a:extLst>
          </p:cNvPr>
          <p:cNvSpPr txBox="1"/>
          <p:nvPr/>
        </p:nvSpPr>
        <p:spPr>
          <a:xfrm>
            <a:off x="579494" y="5504804"/>
            <a:ext cx="3842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22 de octubre de 2026</a:t>
            </a:r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BDA75A0-A3CC-4862-9CD5-79F968E10F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t="13157" r="5272" b="13340"/>
          <a:stretch>
            <a:fillRect/>
          </a:stretch>
        </p:blipFill>
        <p:spPr>
          <a:xfrm>
            <a:off x="1863302" y="934661"/>
            <a:ext cx="1854200" cy="73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33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41512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5A20DB34-3EA6-4733-8AE7-A868B38F372F}"/>
              </a:ext>
            </a:extLst>
          </p:cNvPr>
          <p:cNvSpPr txBox="1">
            <a:spLocks/>
          </p:cNvSpPr>
          <p:nvPr/>
        </p:nvSpPr>
        <p:spPr>
          <a:xfrm>
            <a:off x="1707902" y="2793127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I. REGISTRO DE ASISTENCIA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E05D706-BAE6-4BA5-9EA4-BB1750BD67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t="13157" r="5272" b="13340"/>
          <a:stretch>
            <a:fillRect/>
          </a:stretch>
        </p:blipFill>
        <p:spPr>
          <a:xfrm>
            <a:off x="1035166" y="664920"/>
            <a:ext cx="1854200" cy="731644"/>
          </a:xfrm>
          <a:prstGeom prst="rect">
            <a:avLst/>
          </a:prstGeom>
        </p:spPr>
      </p:pic>
      <p:pic>
        <p:nvPicPr>
          <p:cNvPr id="6" name="Imagen 5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28A0573D-78D1-4564-99C6-C44864E5B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3671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6A506F56-FFAE-4A23-8425-3E804B042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695189"/>
              </p:ext>
            </p:extLst>
          </p:nvPr>
        </p:nvGraphicFramePr>
        <p:xfrm>
          <a:off x="1185554" y="550111"/>
          <a:ext cx="6534449" cy="581820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43227">
                  <a:extLst>
                    <a:ext uri="{9D8B030D-6E8A-4147-A177-3AD203B41FA5}">
                      <a16:colId xmlns:a16="http://schemas.microsoft.com/office/drawing/2014/main" val="4228555970"/>
                    </a:ext>
                  </a:extLst>
                </a:gridCol>
                <a:gridCol w="2468366">
                  <a:extLst>
                    <a:ext uri="{9D8B030D-6E8A-4147-A177-3AD203B41FA5}">
                      <a16:colId xmlns:a16="http://schemas.microsoft.com/office/drawing/2014/main" val="4086892072"/>
                    </a:ext>
                  </a:extLst>
                </a:gridCol>
                <a:gridCol w="2486230">
                  <a:extLst>
                    <a:ext uri="{9D8B030D-6E8A-4147-A177-3AD203B41FA5}">
                      <a16:colId xmlns:a16="http://schemas.microsoft.com/office/drawing/2014/main" val="3961116685"/>
                    </a:ext>
                  </a:extLst>
                </a:gridCol>
                <a:gridCol w="1236626">
                  <a:extLst>
                    <a:ext uri="{9D8B030D-6E8A-4147-A177-3AD203B41FA5}">
                      <a16:colId xmlns:a16="http://schemas.microsoft.com/office/drawing/2014/main" val="3630278441"/>
                    </a:ext>
                  </a:extLst>
                </a:gridCol>
              </a:tblGrid>
              <a:tr h="340375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BENEFICIARIOS PRODEP</a:t>
                      </a: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561916"/>
                  </a:ext>
                </a:extLst>
              </a:tr>
              <a:tr h="428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Nombre</a:t>
                      </a: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del </a:t>
                      </a:r>
                      <a:r>
                        <a:rPr lang="en-US" sz="1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Beneficiario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Cargo</a:t>
                      </a: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Asiste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682475"/>
                  </a:ext>
                </a:extLst>
              </a:tr>
              <a:tr h="502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kern="120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Amador Mendoza Evelin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277090638"/>
                  </a:ext>
                </a:extLst>
              </a:tr>
              <a:tr h="2930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Arroyo López Carlos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572906522"/>
                  </a:ext>
                </a:extLst>
              </a:tr>
              <a:tr h="3600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Bautista De León </a:t>
                      </a: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Haydeé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 de Tiempo Completo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523841126"/>
                  </a:ext>
                </a:extLst>
              </a:tr>
              <a:tr h="5024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Blas Sánchez Luis </a:t>
                      </a: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Ángel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076959252"/>
                  </a:ext>
                </a:extLst>
              </a:tr>
              <a:tr h="34441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Carbajal </a:t>
                      </a: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Fosado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Arely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623351937"/>
                  </a:ext>
                </a:extLst>
              </a:tr>
              <a:tr h="33006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Cruz Suárez Silvia Denisse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4187446039"/>
                  </a:ext>
                </a:extLst>
              </a:tr>
              <a:tr h="404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Fosado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Cuevas </a:t>
                      </a: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Aridaid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312555768"/>
                  </a:ext>
                </a:extLst>
              </a:tr>
              <a:tr h="33817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Fosado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Ramos Gerardo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987014261"/>
                  </a:ext>
                </a:extLst>
              </a:tr>
              <a:tr h="404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Galindo González Oscar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2146489749"/>
                  </a:ext>
                </a:extLst>
              </a:tr>
              <a:tr h="404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Galindo </a:t>
                      </a: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Mentle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Margarita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40602706"/>
                  </a:ext>
                </a:extLst>
              </a:tr>
              <a:tr h="33006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Gallardo Sandoval Araceli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292577523"/>
                  </a:ext>
                </a:extLst>
              </a:tr>
              <a:tr h="404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Hernández Briones Benjamín Manuel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2809069741"/>
                  </a:ext>
                </a:extLst>
              </a:tr>
              <a:tr h="404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Licona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González Marlon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08103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5239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1A686425-27B2-4FF7-A705-331DD8149818}"/>
              </a:ext>
            </a:extLst>
          </p:cNvPr>
          <p:cNvSpPr txBox="1">
            <a:spLocks/>
          </p:cNvSpPr>
          <p:nvPr/>
        </p:nvSpPr>
        <p:spPr>
          <a:xfrm>
            <a:off x="1707902" y="2793127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II. Conformación del Comité</a:t>
            </a:r>
            <a:b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AB8360B-4EA0-4A03-950F-C979D55C3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578800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8D0A565F-AF28-47E5-BDB8-1513F74A1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80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240880DA-8BE4-4908-93E7-9EF4D796F1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334851"/>
              </p:ext>
            </p:extLst>
          </p:nvPr>
        </p:nvGraphicFramePr>
        <p:xfrm>
          <a:off x="1271818" y="1584321"/>
          <a:ext cx="6600363" cy="37760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46688">
                  <a:extLst>
                    <a:ext uri="{9D8B030D-6E8A-4147-A177-3AD203B41FA5}">
                      <a16:colId xmlns:a16="http://schemas.microsoft.com/office/drawing/2014/main" val="4228555970"/>
                    </a:ext>
                  </a:extLst>
                </a:gridCol>
                <a:gridCol w="2493265">
                  <a:extLst>
                    <a:ext uri="{9D8B030D-6E8A-4147-A177-3AD203B41FA5}">
                      <a16:colId xmlns:a16="http://schemas.microsoft.com/office/drawing/2014/main" val="4086892072"/>
                    </a:ext>
                  </a:extLst>
                </a:gridCol>
                <a:gridCol w="2511309">
                  <a:extLst>
                    <a:ext uri="{9D8B030D-6E8A-4147-A177-3AD203B41FA5}">
                      <a16:colId xmlns:a16="http://schemas.microsoft.com/office/drawing/2014/main" val="3961116685"/>
                    </a:ext>
                  </a:extLst>
                </a:gridCol>
                <a:gridCol w="1249101">
                  <a:extLst>
                    <a:ext uri="{9D8B030D-6E8A-4147-A177-3AD203B41FA5}">
                      <a16:colId xmlns:a16="http://schemas.microsoft.com/office/drawing/2014/main" val="3630278441"/>
                    </a:ext>
                  </a:extLst>
                </a:gridCol>
              </a:tblGrid>
              <a:tr h="714588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INTEGRANTES DEL COMITÉ DE CONTRALORÍA SOCIAL</a:t>
                      </a: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561916"/>
                  </a:ext>
                </a:extLst>
              </a:tr>
              <a:tr h="7145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Nombre</a:t>
                      </a: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del </a:t>
                      </a:r>
                      <a:r>
                        <a:rPr lang="en-US" sz="10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Beneficiario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Cargo</a:t>
                      </a: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Asiste</a:t>
                      </a:r>
                      <a:endParaRPr lang="en-US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>
                    <a:solidFill>
                      <a:srgbClr val="7529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682475"/>
                  </a:ext>
                </a:extLst>
              </a:tr>
              <a:tr h="6096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MX" sz="1100" b="1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100" b="0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277090638"/>
                  </a:ext>
                </a:extLst>
              </a:tr>
              <a:tr h="619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572906522"/>
                  </a:ext>
                </a:extLst>
              </a:tr>
              <a:tr h="555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b="1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 de Tiempo Completo</a:t>
                      </a: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523841126"/>
                  </a:ext>
                </a:extLst>
              </a:tr>
              <a:tr h="47528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Profesor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Completo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1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8118" marR="38118" marT="0" marB="0" anchor="ctr"/>
                </a:tc>
                <a:extLst>
                  <a:ext uri="{0D108BD9-81ED-4DB2-BD59-A6C34878D82A}">
                    <a16:rowId xmlns:a16="http://schemas.microsoft.com/office/drawing/2014/main" val="3076959252"/>
                  </a:ext>
                </a:extLst>
              </a:tr>
            </a:tbl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1862818F-BBDD-4656-8452-F0ABF45E0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578800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9954D3B3-8BAF-46D9-AA7B-E79188AE4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874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4EB981E9-9BB2-4F4A-A3EC-B321E53C0422}"/>
              </a:ext>
            </a:extLst>
          </p:cNvPr>
          <p:cNvSpPr txBox="1">
            <a:spLocks/>
          </p:cNvSpPr>
          <p:nvPr/>
        </p:nvSpPr>
        <p:spPr>
          <a:xfrm>
            <a:off x="918713" y="2871383"/>
            <a:ext cx="7431657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III. Lectura y aprobación del Orden del día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F732739-36FE-4C98-91CE-9369E2A36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578800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4A2F82D5-AB6A-4AAA-B228-83AC50E5E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737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C4BE4BF2-402C-4DB1-A66F-F3F4E6054671}"/>
              </a:ext>
            </a:extLst>
          </p:cNvPr>
          <p:cNvSpPr txBox="1">
            <a:spLocks/>
          </p:cNvSpPr>
          <p:nvPr/>
        </p:nvSpPr>
        <p:spPr>
          <a:xfrm>
            <a:off x="1442384" y="1669033"/>
            <a:ext cx="6259231" cy="35199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Orden del día</a:t>
            </a:r>
          </a:p>
          <a:p>
            <a:pPr marL="571500" indent="-571500">
              <a:buFont typeface="+mj-lt"/>
              <a:buAutoNum type="romanUcPeriod"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Registro de asistencia</a:t>
            </a: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Conformación del Comité</a:t>
            </a: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Lectura y aprobación del orden del día</a:t>
            </a: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Capacitación del Comité</a:t>
            </a: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Acta de Constitución del Comité</a:t>
            </a:r>
          </a:p>
          <a:p>
            <a:pPr marL="571500" indent="-571500" algn="l">
              <a:buFont typeface="+mj-lt"/>
              <a:buAutoNum type="romanUcPeriod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Conclusión de la Sesión</a:t>
            </a:r>
            <a:b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25A00228-8AD2-4FFE-B98F-0B879C4E5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F6D1D29-8F72-4718-9B59-1D9DE6BCA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873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D053396C-C83C-48B3-987C-C5AE9BEB16B3}"/>
              </a:ext>
            </a:extLst>
          </p:cNvPr>
          <p:cNvSpPr txBox="1">
            <a:spLocks/>
          </p:cNvSpPr>
          <p:nvPr/>
        </p:nvSpPr>
        <p:spPr>
          <a:xfrm>
            <a:off x="1707902" y="2793127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IV. Capacitación del Comité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17B381F-FCFF-462C-8BEC-43B374D0B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6" name="Imagen 5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8A8F860E-E826-4749-A4A0-E5762F769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011" y="711976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40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9F5EF347-3D06-48DD-A46D-D81BE10DC891}"/>
              </a:ext>
            </a:extLst>
          </p:cNvPr>
          <p:cNvSpPr txBox="1">
            <a:spLocks/>
          </p:cNvSpPr>
          <p:nvPr/>
        </p:nvSpPr>
        <p:spPr>
          <a:xfrm>
            <a:off x="1226484" y="2370230"/>
            <a:ext cx="6691032" cy="21175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>
                <a:latin typeface="Arial" panose="020B0604020202020204" pitchFamily="34" charset="0"/>
                <a:cs typeface="Arial" panose="020B0604020202020204" pitchFamily="34" charset="0"/>
              </a:rPr>
              <a:t>¿Qué es la Contraloría Social?</a:t>
            </a:r>
          </a:p>
          <a:p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900" dirty="0">
                <a:latin typeface="Arial" panose="020B0604020202020204" pitchFamily="34" charset="0"/>
                <a:cs typeface="Arial" panose="020B0604020202020204" pitchFamily="34" charset="0"/>
              </a:rPr>
              <a:t>“Es el mecanismo de los beneficiarios de manera organizada, para verificar el cumplimiento de las metas y la correcta aplicación de los recursos públicos asignados a los programas de desarrollo social</a:t>
            </a:r>
            <a:r>
              <a:rPr lang="es-MX" sz="2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”</a:t>
            </a:r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6942D25-4486-487C-B224-4AA0036BB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6" name="Imagen 5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F20CA08F-5347-4837-BE8D-363B174F9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264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57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380C8A06-E84F-4801-8A2C-8AED31617568}"/>
              </a:ext>
            </a:extLst>
          </p:cNvPr>
          <p:cNvSpPr txBox="1">
            <a:spLocks/>
          </p:cNvSpPr>
          <p:nvPr/>
        </p:nvSpPr>
        <p:spPr>
          <a:xfrm>
            <a:off x="1276709" y="1143719"/>
            <a:ext cx="6590581" cy="47270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>
                <a:latin typeface="Arial" panose="020B0604020202020204" pitchFamily="34" charset="0"/>
                <a:cs typeface="Arial" panose="020B0604020202020204" pitchFamily="34" charset="0"/>
              </a:rPr>
              <a:t>Objetivos y beneficios</a:t>
            </a:r>
          </a:p>
          <a:p>
            <a:endParaRPr lang="es-E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• Vigila el cumplimiento del ejercicio de los recursos.</a:t>
            </a:r>
          </a:p>
          <a:p>
            <a:pPr algn="l"/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• Verifica que los programas de desarrollo social cumplan</a:t>
            </a: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sus objetivos.</a:t>
            </a:r>
          </a:p>
          <a:p>
            <a:pPr algn="l"/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• Incentiva y fortalece la participación social.</a:t>
            </a:r>
          </a:p>
          <a:p>
            <a:pPr algn="l"/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• Ayuda en el combate a la corrupción en la gestión</a:t>
            </a: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pública.</a:t>
            </a:r>
          </a:p>
          <a:p>
            <a:pPr algn="l"/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• Supervisa la correcta aplicación de los recursos públicos</a:t>
            </a:r>
          </a:p>
          <a:p>
            <a:pPr algn="l"/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asignados al proyecto.</a:t>
            </a:r>
          </a:p>
          <a:p>
            <a:endParaRPr lang="es-E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s-ES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4CEC2A7-2280-4ED1-9360-C6CAD0615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BBD05123-C047-4698-9460-C945E19C5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132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355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3C35CB7D-6B40-48A9-983C-03F70F5C1B16}"/>
              </a:ext>
            </a:extLst>
          </p:cNvPr>
          <p:cNvSpPr txBox="1">
            <a:spLocks/>
          </p:cNvSpPr>
          <p:nvPr/>
        </p:nvSpPr>
        <p:spPr>
          <a:xfrm>
            <a:off x="517584" y="2042412"/>
            <a:ext cx="8108831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¿Quiénes participan?</a:t>
            </a:r>
          </a:p>
          <a:p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COMITÉ: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BENEFICIARIOS DEL PROGRAMA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INSTANCIA EJECUTORA: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UNIVERSIDAD TECNOLÓGICA DE XICOTEPEC DE JUÁREZ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INSTANCIA NORMATIVA: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DGUTYP</a:t>
            </a:r>
          </a:p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2821D4B-D7BB-48A7-8E21-A136A8F76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650266F8-F2E0-401E-9BDA-FDA8849F3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132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733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983573" y="551204"/>
            <a:ext cx="7634216" cy="5570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r>
              <a:rPr lang="es-MX" sz="1800" b="1" dirty="0">
                <a:solidFill>
                  <a:srgbClr val="000000"/>
                </a:solidFill>
                <a:latin typeface="+mj-lt"/>
              </a:rPr>
              <a:t>¿</a:t>
            </a:r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Qué actividades realiza el Comité?</a:t>
            </a:r>
          </a:p>
          <a:p>
            <a:endParaRPr lang="es-MX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COMITÉS DE CONTRALORÍA SOCIAL DE MANERA LIBRE Y VOLUNTARIA PODRÁN REALIZAR LAS SIGUIENTES ACTIVIDADES</a:t>
            </a:r>
          </a:p>
          <a:p>
            <a:endParaRPr lang="es-ES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Capítulo VIII De la Contraloría Social </a:t>
            </a:r>
            <a:endParaRPr lang="es-ES" sz="1600" b="1" dirty="0">
              <a:solidFill>
                <a:schemeClr val="dk1"/>
              </a:solidFill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  <a:sym typeface="Calibri"/>
            </a:endParaRPr>
          </a:p>
          <a:p>
            <a:pPr lvl="0"/>
            <a:endParaRPr lang="es-ES" sz="1600" b="1" dirty="0">
              <a:solidFill>
                <a:schemeClr val="dk1"/>
              </a:solidFill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  <a:sym typeface="Calibri"/>
            </a:endParaRPr>
          </a:p>
          <a:p>
            <a:pPr lvl="0"/>
            <a:r>
              <a:rPr lang="es-ES" sz="1600" b="1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Art. 71 Son funciones de Contraloría Social:</a:t>
            </a:r>
          </a:p>
          <a:p>
            <a:pPr lvl="0"/>
            <a:endParaRPr lang="es-ES" sz="1600" dirty="0">
              <a:solidFill>
                <a:schemeClr val="dk1"/>
              </a:solidFill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  <a:sym typeface="Calibri"/>
            </a:endParaRPr>
          </a:p>
          <a:p>
            <a:pPr marL="400050" lvl="0" indent="-400050">
              <a:buFont typeface="+mj-lt"/>
              <a:buAutoNum type="romanUcPeriod"/>
            </a:pPr>
            <a:r>
              <a:rPr lang="es-ES" sz="1600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Solicitar la información a las autoridades federales, estatales y municipales responsables de los programas de desarrollo social que considere necesaria para el desempeño de sus funciones;</a:t>
            </a:r>
          </a:p>
          <a:p>
            <a:pPr marL="400050" lvl="0" indent="-400050">
              <a:buFont typeface="+mj-lt"/>
              <a:buAutoNum type="romanUcPeriod"/>
            </a:pPr>
            <a:r>
              <a:rPr lang="es-ES" sz="1600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Vigilar el ejercicio de los recursos públicos y la aplicación de los programas de desarrollo social conforme a la Ley y a las reglas de operación</a:t>
            </a:r>
          </a:p>
          <a:p>
            <a:pPr marL="400050" lvl="0" indent="-400050">
              <a:buFont typeface="+mj-lt"/>
              <a:buAutoNum type="romanUcPeriod"/>
            </a:pPr>
            <a:r>
              <a:rPr lang="es-ES" sz="1600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Emitir informes sobre el desempeño de los programas y ejecución de los recursos públicos;</a:t>
            </a:r>
          </a:p>
          <a:p>
            <a:pPr marL="400050" lvl="0" indent="-400050">
              <a:buFont typeface="+mj-lt"/>
              <a:buAutoNum type="romanUcPeriod"/>
            </a:pPr>
            <a:r>
              <a:rPr lang="es-ES" sz="1600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Atender e investigar las quejas y denuncias presentadas sobre la aplicación y ejecución de los programas, y </a:t>
            </a:r>
          </a:p>
          <a:p>
            <a:pPr marL="400050" lvl="0" indent="-400050">
              <a:buFont typeface="+mj-lt"/>
              <a:buAutoNum type="romanUcPeriod"/>
            </a:pPr>
            <a:r>
              <a:rPr lang="es-ES" sz="1600" dirty="0">
                <a:solidFill>
                  <a:schemeClr val="dk1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  <a:sym typeface="Calibri"/>
              </a:rPr>
              <a:t>Presentar ante la autoridad competente las quejas y denuncias que puedan dar lugar al fincamiento de responsabilidades administrativas, civiles o penales relacionadas con los programas sociales.</a:t>
            </a:r>
          </a:p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8004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CuadroTexto 11">
            <a:extLst>
              <a:ext uri="{FF2B5EF4-FFF2-40B4-BE49-F238E27FC236}">
                <a16:creationId xmlns:a16="http://schemas.microsoft.com/office/drawing/2014/main" id="{C1CA0DF3-3A47-446B-9118-F10C7CAF03D3}"/>
              </a:ext>
            </a:extLst>
          </p:cNvPr>
          <p:cNvSpPr txBox="1"/>
          <p:nvPr/>
        </p:nvSpPr>
        <p:spPr>
          <a:xfrm>
            <a:off x="843645" y="671446"/>
            <a:ext cx="7834688" cy="66479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actividades realiza el Comité?</a:t>
            </a:r>
          </a:p>
          <a:p>
            <a:endParaRPr lang="es-MX" sz="1600" dirty="0">
              <a:solidFill>
                <a:srgbClr val="6211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COMITÉS DE CONTRALORÍA SOCIAL DE MANERA LIBRE Y VOLUNTARIA PODRÁN REALIZAR LAS SIGUIENTES ACTIVIDADES</a:t>
            </a:r>
          </a:p>
          <a:p>
            <a:pPr algn="just"/>
            <a:endParaRPr lang="es-MX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Solicitar a la Instancia Normativa, Oficina de Representación Federal o a las instancias ejecutoras la información pública relacionada con la operación del programa federal;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Vigilar que: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Se difunda información suficiente, veraz y oportuna sobre la operación del programa federal.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El ejercicio de los recursos públicos para los beneficios otorgados por el programa federal sea oportuno, transparente, observante de las reglas de operación y, en su caso, de la normativa aplicable.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Las personas beneficiarias del programa federal cumplan con los requisitos de acuerdo con la normativa aplicable.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Se cumpla con los periodos de ejecución y entrega de los beneficios.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Exista documentación comprobatoria del ejercicio de los recursos públicos y de la entrega de los beneficios.</a:t>
            </a:r>
          </a:p>
          <a:p>
            <a:pPr algn="just"/>
            <a:r>
              <a:rPr lang="es-MX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f) El programa federal no se utilice con fines políticos, electorales, de promoción personal, de lucro u otros distintos al objeto del programa federal.</a:t>
            </a:r>
          </a:p>
          <a:p>
            <a:endParaRPr lang="es-ES" sz="1800" b="1" dirty="0">
              <a:solidFill>
                <a:srgbClr val="000000"/>
              </a:solidFill>
              <a:latin typeface="+mj-lt"/>
            </a:endParaRPr>
          </a:p>
          <a:p>
            <a:endParaRPr lang="es-ES" sz="1800" b="1" dirty="0">
              <a:solidFill>
                <a:srgbClr val="000000"/>
              </a:solidFill>
              <a:latin typeface="+mj-lt"/>
            </a:endParaRPr>
          </a:p>
          <a:p>
            <a:endParaRPr lang="es-ES" sz="1800" b="1" dirty="0">
              <a:solidFill>
                <a:srgbClr val="000000"/>
              </a:solidFill>
              <a:latin typeface="+mj-lt"/>
            </a:endParaRPr>
          </a:p>
          <a:p>
            <a:endParaRPr lang="es-MX" sz="1800" b="1" dirty="0">
              <a:solidFill>
                <a:srgbClr val="000000"/>
              </a:solidFill>
              <a:latin typeface="+mj-lt"/>
            </a:endParaRPr>
          </a:p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55134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CuadroTexto 11">
            <a:extLst>
              <a:ext uri="{FF2B5EF4-FFF2-40B4-BE49-F238E27FC236}">
                <a16:creationId xmlns:a16="http://schemas.microsoft.com/office/drawing/2014/main" id="{C1CA0DF3-3A47-446B-9118-F10C7CAF03D3}"/>
              </a:ext>
            </a:extLst>
          </p:cNvPr>
          <p:cNvSpPr txBox="1"/>
          <p:nvPr/>
        </p:nvSpPr>
        <p:spPr>
          <a:xfrm>
            <a:off x="578456" y="1859339"/>
            <a:ext cx="7987088" cy="3693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r>
              <a:rPr lang="es-MX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actividades realiza el Comité?</a:t>
            </a:r>
          </a:p>
          <a:p>
            <a:endParaRPr lang="es-MX" sz="1800" dirty="0">
              <a:solidFill>
                <a:srgbClr val="6211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g) El programa federal se ejecute en un marco de igualdad entre mujeres y hombres.</a:t>
            </a:r>
          </a:p>
          <a:p>
            <a:pPr algn="just"/>
            <a:r>
              <a:rPr lang="es-MX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h) Las autoridades competentes den atención a las quejas y denuncias relacionadas con el programa federal.</a:t>
            </a:r>
          </a:p>
          <a:p>
            <a:pPr algn="just"/>
            <a:r>
              <a:rPr lang="es-MX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Elaborar informes de los resultados de las actividades de operación de la contraloría social realizadas, así como dar seguimiento, en su caso, a los mismos, y</a:t>
            </a:r>
          </a:p>
          <a:p>
            <a:pPr algn="just"/>
            <a:r>
              <a:rPr lang="es-MX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IV. Recibir las quejas y denuncias sobre la aplicación y ejecución de los programas federales, recabar la información de estas y canalizarlas a las autoridades competentes para su atención.</a:t>
            </a:r>
          </a:p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871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257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17B4B76B-0674-4944-9889-17E7DF372B7B}"/>
              </a:ext>
            </a:extLst>
          </p:cNvPr>
          <p:cNvSpPr txBox="1">
            <a:spLocks/>
          </p:cNvSpPr>
          <p:nvPr/>
        </p:nvSpPr>
        <p:spPr>
          <a:xfrm>
            <a:off x="1133685" y="2677643"/>
            <a:ext cx="6592453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V. Formatos de trabajo del Comité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6" name="Imagen 5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45150CE8-7738-40FF-A5D0-48B1C9ABC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369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477E295-E708-473E-B356-0ACBD42FA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694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B7ED6EC4-BDDD-42E0-9C63-374AE625EBDD}"/>
              </a:ext>
            </a:extLst>
          </p:cNvPr>
          <p:cNvSpPr txBox="1">
            <a:spLocks/>
          </p:cNvSpPr>
          <p:nvPr/>
        </p:nvSpPr>
        <p:spPr>
          <a:xfrm>
            <a:off x="1255072" y="663929"/>
            <a:ext cx="6349679" cy="4411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300" b="1" dirty="0">
                <a:latin typeface="Arial" panose="020B0604020202020204" pitchFamily="34" charset="0"/>
                <a:cs typeface="Arial" panose="020B0604020202020204" pitchFamily="34" charset="0"/>
              </a:rPr>
              <a:t>Actas de trabajo del Comité (anexo 1)</a:t>
            </a:r>
            <a:br>
              <a:rPr lang="es-ES" sz="33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5A6AB3B-2A76-4101-8DD4-41E66C5915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109" t="6323" r="29010"/>
          <a:stretch>
            <a:fillRect/>
          </a:stretch>
        </p:blipFill>
        <p:spPr>
          <a:xfrm>
            <a:off x="1839420" y="1048293"/>
            <a:ext cx="4916363" cy="581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96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0F24A59-BDD8-43CF-BCFB-D1AB960324E3}"/>
              </a:ext>
            </a:extLst>
          </p:cNvPr>
          <p:cNvSpPr txBox="1">
            <a:spLocks/>
          </p:cNvSpPr>
          <p:nvPr/>
        </p:nvSpPr>
        <p:spPr>
          <a:xfrm>
            <a:off x="1834902" y="473261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b="1" dirty="0"/>
              <a:t> Acta de sustitución de integrantes del comité (anexo 2)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9B4DFD7-98EE-43DA-85A2-61C388E6F0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891" t="6323" r="30643" b="7327"/>
          <a:stretch>
            <a:fillRect/>
          </a:stretch>
        </p:blipFill>
        <p:spPr>
          <a:xfrm>
            <a:off x="2955817" y="1635435"/>
            <a:ext cx="3486365" cy="413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003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0F24A59-BDD8-43CF-BCFB-D1AB960324E3}"/>
              </a:ext>
            </a:extLst>
          </p:cNvPr>
          <p:cNvSpPr txBox="1">
            <a:spLocks/>
          </p:cNvSpPr>
          <p:nvPr/>
        </p:nvSpPr>
        <p:spPr>
          <a:xfrm>
            <a:off x="1834902" y="473261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b="1" dirty="0"/>
              <a:t> Minuta de reunión del Comité de Contraloría Social (anexo 3)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5D74E19-582E-456B-8BFB-D31816A1FE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891" t="5593" r="30569" b="6322"/>
          <a:stretch>
            <a:fillRect/>
          </a:stretch>
        </p:blipFill>
        <p:spPr>
          <a:xfrm>
            <a:off x="2681735" y="1371600"/>
            <a:ext cx="4055495" cy="494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26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0F24A59-BDD8-43CF-BCFB-D1AB960324E3}"/>
              </a:ext>
            </a:extLst>
          </p:cNvPr>
          <p:cNvSpPr txBox="1">
            <a:spLocks/>
          </p:cNvSpPr>
          <p:nvPr/>
        </p:nvSpPr>
        <p:spPr>
          <a:xfrm>
            <a:off x="1834902" y="473261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b="1" dirty="0"/>
              <a:t> Informe del Comité de Contraloría Social (anexo 4)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2FC79E7-4A56-40BC-BED4-AA419A2E792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63" t="24554" r="59282" b="9042"/>
          <a:stretch>
            <a:fillRect/>
          </a:stretch>
        </p:blipFill>
        <p:spPr>
          <a:xfrm>
            <a:off x="2714903" y="1346027"/>
            <a:ext cx="3956829" cy="4165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25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4513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E692A51B-9B5B-4094-80B9-87C5C3FA6FE1}"/>
              </a:ext>
            </a:extLst>
          </p:cNvPr>
          <p:cNvSpPr txBox="1">
            <a:spLocks/>
          </p:cNvSpPr>
          <p:nvPr/>
        </p:nvSpPr>
        <p:spPr>
          <a:xfrm>
            <a:off x="987892" y="774700"/>
            <a:ext cx="7168216" cy="29296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2800" b="1" dirty="0"/>
          </a:p>
          <a:p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sp>
        <p:nvSpPr>
          <p:cNvPr id="5" name="CuadroTexto 11">
            <a:extLst>
              <a:ext uri="{FF2B5EF4-FFF2-40B4-BE49-F238E27FC236}">
                <a16:creationId xmlns:a16="http://schemas.microsoft.com/office/drawing/2014/main" id="{39DEE8C5-84F5-4106-80E0-D2697C484E19}"/>
              </a:ext>
            </a:extLst>
          </p:cNvPr>
          <p:cNvSpPr txBox="1"/>
          <p:nvPr/>
        </p:nvSpPr>
        <p:spPr>
          <a:xfrm>
            <a:off x="843645" y="671445"/>
            <a:ext cx="71725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5700">
                <a:solidFill>
                  <a:srgbClr val="565656"/>
                </a:solidFill>
                <a:latin typeface="MadrePatria"/>
                <a:ea typeface="MadrePatria"/>
                <a:cs typeface="MadrePatria"/>
                <a:sym typeface="MadrePatria"/>
              </a:defRPr>
            </a:lvl1pPr>
          </a:lstStyle>
          <a:p>
            <a:endParaRPr sz="1800" dirty="0">
              <a:solidFill>
                <a:srgbClr val="621131"/>
              </a:solidFill>
              <a:latin typeface="+mj-lt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0F24A59-BDD8-43CF-BCFB-D1AB960324E3}"/>
              </a:ext>
            </a:extLst>
          </p:cNvPr>
          <p:cNvSpPr txBox="1">
            <a:spLocks/>
          </p:cNvSpPr>
          <p:nvPr/>
        </p:nvSpPr>
        <p:spPr>
          <a:xfrm>
            <a:off x="1834902" y="473261"/>
            <a:ext cx="5728196" cy="1271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b="1" dirty="0"/>
              <a:t> Informe final del Comité de Contraloría Social (anexo 5)</a:t>
            </a:r>
            <a:br>
              <a:rPr lang="es-ES" sz="2800" b="1" dirty="0"/>
            </a:br>
            <a:r>
              <a:rPr lang="es-ES" sz="2800" b="1" dirty="0"/>
              <a:t> </a:t>
            </a:r>
            <a:endParaRPr lang="es-MX" sz="28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35331D5-BEA6-4C96-A266-BFDA851EA83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63" t="24554" r="59282" b="9042"/>
          <a:stretch>
            <a:fillRect/>
          </a:stretch>
        </p:blipFill>
        <p:spPr>
          <a:xfrm>
            <a:off x="2449902" y="1319842"/>
            <a:ext cx="4577431" cy="499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721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984B409-E9A5-40BD-BF3C-763CCA249397}"/>
              </a:ext>
            </a:extLst>
          </p:cNvPr>
          <p:cNvSpPr txBox="1"/>
          <p:nvPr/>
        </p:nvSpPr>
        <p:spPr>
          <a:xfrm>
            <a:off x="1780388" y="3030200"/>
            <a:ext cx="55832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IX. </a:t>
            </a:r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CLAUSURA DE LA SESIÓN Y CIERRE DE ACTA</a:t>
            </a: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E0A1E66-5B96-4BC1-96E8-B2961497B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32925F68-43B8-409B-B9FC-FECEB7C8E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501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9808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F4A4FE5-8BE0-496A-8806-938F4303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984B409-E9A5-40BD-BF3C-763CCA249397}"/>
              </a:ext>
            </a:extLst>
          </p:cNvPr>
          <p:cNvSpPr txBox="1"/>
          <p:nvPr/>
        </p:nvSpPr>
        <p:spPr>
          <a:xfrm>
            <a:off x="1653631" y="2905780"/>
            <a:ext cx="5836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X. LLENADO DEL ANEXO 1 Y 3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6FE2009-DA0A-44FE-90A4-DE19CE5BF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29" y="674369"/>
            <a:ext cx="1853345" cy="731583"/>
          </a:xfrm>
          <a:prstGeom prst="rect">
            <a:avLst/>
          </a:prstGeom>
        </p:spPr>
      </p:pic>
      <p:pic>
        <p:nvPicPr>
          <p:cNvPr id="5" name="Imagen 4" descr="C:\Users\UTXJ\AppData\Local\Packages\Microsoft.Windows.Photos_8wekyb3d8bbwe\TempState\ShareServiceTempFolder\LOGO UTXJ.jpeg">
            <a:extLst>
              <a:ext uri="{FF2B5EF4-FFF2-40B4-BE49-F238E27FC236}">
                <a16:creationId xmlns:a16="http://schemas.microsoft.com/office/drawing/2014/main" id="{0694C50C-1914-4A74-8EB9-10909E045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501" y="711975"/>
            <a:ext cx="1190775" cy="6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2843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551CD421-B6F9-4C0E-A68B-AA66B25E2E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14513"/>
          </a:xfrm>
        </p:spPr>
      </p:pic>
    </p:spTree>
    <p:extLst>
      <p:ext uri="{BB962C8B-B14F-4D97-AF65-F5344CB8AC3E}">
        <p14:creationId xmlns:p14="http://schemas.microsoft.com/office/powerpoint/2010/main" val="9602517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Tema de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2929</TotalTime>
  <Words>929</Words>
  <Application>Microsoft Office PowerPoint</Application>
  <PresentationFormat>Presentación en pantalla (4:3)</PresentationFormat>
  <Paragraphs>170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MadrePatria</vt:lpstr>
      <vt:lpstr>Noto Sans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UTEXJ</dc:creator>
  <cp:lastModifiedBy>UTXJ</cp:lastModifiedBy>
  <cp:revision>145</cp:revision>
  <dcterms:created xsi:type="dcterms:W3CDTF">2025-01-06T19:20:01Z</dcterms:created>
  <dcterms:modified xsi:type="dcterms:W3CDTF">2026-10-22T16:14:04Z</dcterms:modified>
</cp:coreProperties>
</file>